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A4ABF93-5A88-163A-34AC-07C8A81C5AD5}" v="2" dt="2026-04-15T13:59:05.6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111" d="100"/>
          <a:sy n="111" d="100"/>
        </p:scale>
        <p:origin x="30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15/04/2026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15/04/2026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15/04/2026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15/04/2026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15/04/2026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15/04/2026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15/04/2026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15/04/2026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15/04/2026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010E87-E5EB-BA13-F3B3-17F5CAB88F15}"/>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57F148F9-1EF6-657A-DEE7-054DBD011A20}"/>
              </a:ext>
            </a:extLst>
          </p:cNvPr>
          <p:cNvSpPr txBox="1"/>
          <p:nvPr/>
        </p:nvSpPr>
        <p:spPr>
          <a:xfrm>
            <a:off x="179582" y="143665"/>
            <a:ext cx="11534440" cy="535531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t>9R class – Intended Community </a:t>
            </a:r>
            <a:r>
              <a:rPr lang="en-GB"/>
              <a:t>visits for Summer 1</a:t>
            </a:r>
          </a:p>
          <a:p>
            <a:endParaRPr lang="en-GB" dirty="0"/>
          </a:p>
          <a:p>
            <a:r>
              <a:rPr lang="en-GB" dirty="0"/>
              <a:t>During each community visit we will explore different modes of transport, increasing independence and working on different areas of travel training in doing so. Students will continue to develop their cross-curricular links by visiting a variety of places, building confidence and life skills whilst out in the wider community. These visits really are valuable and provide students with opportunities to interact outside of their comfort zone</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graphicFrame>
        <p:nvGraphicFramePr>
          <p:cNvPr id="2" name="Table 1">
            <a:extLst>
              <a:ext uri="{FF2B5EF4-FFF2-40B4-BE49-F238E27FC236}">
                <a16:creationId xmlns:a16="http://schemas.microsoft.com/office/drawing/2014/main" id="{6D69607B-919D-6A29-10B4-29BE257E4897}"/>
              </a:ext>
            </a:extLst>
          </p:cNvPr>
          <p:cNvGraphicFramePr>
            <a:graphicFrameLocks noGrp="1"/>
          </p:cNvGraphicFramePr>
          <p:nvPr/>
        </p:nvGraphicFramePr>
        <p:xfrm>
          <a:off x="1263040" y="2202493"/>
          <a:ext cx="8743191" cy="3700638"/>
        </p:xfrm>
        <a:graphic>
          <a:graphicData uri="http://schemas.openxmlformats.org/drawingml/2006/table">
            <a:tbl>
              <a:tblPr firstRow="1" bandRow="1">
                <a:tableStyleId>{5C22544A-7EE6-4342-B048-85BDC9FD1C3A}</a:tableStyleId>
              </a:tblPr>
              <a:tblGrid>
                <a:gridCol w="2914397">
                  <a:extLst>
                    <a:ext uri="{9D8B030D-6E8A-4147-A177-3AD203B41FA5}">
                      <a16:colId xmlns:a16="http://schemas.microsoft.com/office/drawing/2014/main" val="2285172223"/>
                    </a:ext>
                  </a:extLst>
                </a:gridCol>
                <a:gridCol w="2914397">
                  <a:extLst>
                    <a:ext uri="{9D8B030D-6E8A-4147-A177-3AD203B41FA5}">
                      <a16:colId xmlns:a16="http://schemas.microsoft.com/office/drawing/2014/main" val="1841509460"/>
                    </a:ext>
                  </a:extLst>
                </a:gridCol>
                <a:gridCol w="2914397">
                  <a:extLst>
                    <a:ext uri="{9D8B030D-6E8A-4147-A177-3AD203B41FA5}">
                      <a16:colId xmlns:a16="http://schemas.microsoft.com/office/drawing/2014/main" val="2298154575"/>
                    </a:ext>
                  </a:extLst>
                </a:gridCol>
              </a:tblGrid>
              <a:tr h="550526">
                <a:tc>
                  <a:txBody>
                    <a:bodyPr/>
                    <a:lstStyle/>
                    <a:p>
                      <a:r>
                        <a:rPr lang="en-GB"/>
                        <a:t>Destination</a:t>
                      </a:r>
                      <a:endParaRPr lang="en-GB" dirty="0"/>
                    </a:p>
                  </a:txBody>
                  <a:tcPr/>
                </a:tc>
                <a:tc>
                  <a:txBody>
                    <a:bodyPr/>
                    <a:lstStyle/>
                    <a:p>
                      <a:r>
                        <a:rPr lang="en-GB"/>
                        <a:t>Method of Travel</a:t>
                      </a:r>
                    </a:p>
                  </a:txBody>
                  <a:tcPr/>
                </a:tc>
                <a:tc>
                  <a:txBody>
                    <a:bodyPr/>
                    <a:lstStyle/>
                    <a:p>
                      <a:r>
                        <a:rPr lang="en-GB"/>
                        <a:t>Week</a:t>
                      </a:r>
                    </a:p>
                  </a:txBody>
                  <a:tcPr/>
                </a:tc>
                <a:extLst>
                  <a:ext uri="{0D108BD9-81ED-4DB2-BD59-A6C34878D82A}">
                    <a16:rowId xmlns:a16="http://schemas.microsoft.com/office/drawing/2014/main" val="2839788804"/>
                  </a:ext>
                </a:extLst>
              </a:tr>
              <a:tr h="945468">
                <a:tc>
                  <a:txBody>
                    <a:bodyPr/>
                    <a:lstStyle/>
                    <a:p>
                      <a:r>
                        <a:rPr lang="en-GB" dirty="0"/>
                        <a:t>Bracknell – Clothing Budget </a:t>
                      </a:r>
                      <a:r>
                        <a:rPr lang="en-GB"/>
                        <a:t>Challenge for different situations</a:t>
                      </a:r>
                      <a:endParaRPr lang="en-GB" dirty="0"/>
                    </a:p>
                  </a:txBody>
                  <a:tcPr/>
                </a:tc>
                <a:tc>
                  <a:txBody>
                    <a:bodyPr/>
                    <a:lstStyle/>
                    <a:p>
                      <a:r>
                        <a:rPr lang="en-GB"/>
                        <a:t>Minibus</a:t>
                      </a:r>
                      <a:endParaRPr lang="en-GB" dirty="0"/>
                    </a:p>
                  </a:txBody>
                  <a:tcPr/>
                </a:tc>
                <a:tc>
                  <a:txBody>
                    <a:bodyPr/>
                    <a:lstStyle/>
                    <a:p>
                      <a:r>
                        <a:rPr lang="en-GB"/>
                        <a:t>15th April</a:t>
                      </a:r>
                      <a:endParaRPr lang="en-GB" dirty="0"/>
                    </a:p>
                  </a:txBody>
                  <a:tcPr/>
                </a:tc>
                <a:extLst>
                  <a:ext uri="{0D108BD9-81ED-4DB2-BD59-A6C34878D82A}">
                    <a16:rowId xmlns:a16="http://schemas.microsoft.com/office/drawing/2014/main" val="1290158065"/>
                  </a:ext>
                </a:extLst>
              </a:tr>
              <a:tr h="550526">
                <a:tc>
                  <a:txBody>
                    <a:bodyPr/>
                    <a:lstStyle/>
                    <a:p>
                      <a:r>
                        <a:rPr lang="en-GB"/>
                        <a:t>Sainsbury – Supermarket Sweep challenge</a:t>
                      </a:r>
                    </a:p>
                  </a:txBody>
                  <a:tcPr/>
                </a:tc>
                <a:tc>
                  <a:txBody>
                    <a:bodyPr/>
                    <a:lstStyle/>
                    <a:p>
                      <a:pPr lvl="0">
                        <a:buNone/>
                      </a:pPr>
                      <a:r>
                        <a:rPr lang="en-GB"/>
                        <a:t>Walk</a:t>
                      </a:r>
                      <a:endParaRPr lang="en-US"/>
                    </a:p>
                  </a:txBody>
                  <a:tcPr/>
                </a:tc>
                <a:tc>
                  <a:txBody>
                    <a:bodyPr/>
                    <a:lstStyle/>
                    <a:p>
                      <a:r>
                        <a:rPr lang="en-GB"/>
                        <a:t>22nd April</a:t>
                      </a:r>
                      <a:endParaRPr lang="en-GB" dirty="0"/>
                    </a:p>
                  </a:txBody>
                  <a:tcPr/>
                </a:tc>
                <a:extLst>
                  <a:ext uri="{0D108BD9-81ED-4DB2-BD59-A6C34878D82A}">
                    <a16:rowId xmlns:a16="http://schemas.microsoft.com/office/drawing/2014/main" val="1276031641"/>
                  </a:ext>
                </a:extLst>
              </a:tr>
              <a:tr h="550526">
                <a:tc>
                  <a:txBody>
                    <a:bodyPr/>
                    <a:lstStyle/>
                    <a:p>
                      <a:pPr lvl="0">
                        <a:buNone/>
                      </a:pPr>
                      <a:r>
                        <a:rPr lang="en-GB"/>
                        <a:t>Triumph</a:t>
                      </a:r>
                      <a:r>
                        <a:rPr lang="en-GB" dirty="0"/>
                        <a:t> Garage Careers Talk</a:t>
                      </a:r>
                    </a:p>
                  </a:txBody>
                  <a:tcPr/>
                </a:tc>
                <a:tc>
                  <a:txBody>
                    <a:bodyPr/>
                    <a:lstStyle/>
                    <a:p>
                      <a:pPr lvl="0">
                        <a:buNone/>
                      </a:pPr>
                      <a:r>
                        <a:rPr lang="en-GB"/>
                        <a:t>Walk</a:t>
                      </a:r>
                      <a:endParaRPr lang="en-GB" dirty="0"/>
                    </a:p>
                  </a:txBody>
                  <a:tcPr/>
                </a:tc>
                <a:tc>
                  <a:txBody>
                    <a:bodyPr/>
                    <a:lstStyle/>
                    <a:p>
                      <a:r>
                        <a:rPr lang="en-GB"/>
                        <a:t>29th April</a:t>
                      </a:r>
                      <a:endParaRPr lang="en-GB" dirty="0"/>
                    </a:p>
                  </a:txBody>
                  <a:tcPr/>
                </a:tc>
                <a:extLst>
                  <a:ext uri="{0D108BD9-81ED-4DB2-BD59-A6C34878D82A}">
                    <a16:rowId xmlns:a16="http://schemas.microsoft.com/office/drawing/2014/main" val="2540855465"/>
                  </a:ext>
                </a:extLst>
              </a:tr>
              <a:tr h="434227">
                <a:tc>
                  <a:txBody>
                    <a:bodyPr/>
                    <a:lstStyle/>
                    <a:p>
                      <a:pPr lvl="0">
                        <a:buNone/>
                      </a:pPr>
                      <a:r>
                        <a:rPr lang="en-GB"/>
                        <a:t>Wokingham – picnic lunch</a:t>
                      </a:r>
                      <a:endParaRPr lang="en-GB" dirty="0"/>
                    </a:p>
                  </a:txBody>
                  <a:tcPr/>
                </a:tc>
                <a:tc>
                  <a:txBody>
                    <a:bodyPr/>
                    <a:lstStyle/>
                    <a:p>
                      <a:pPr lvl="0">
                        <a:buNone/>
                      </a:pPr>
                      <a:r>
                        <a:rPr lang="en-GB"/>
                        <a:t>Public Bus</a:t>
                      </a:r>
                      <a:endParaRPr lang="en-GB" dirty="0"/>
                    </a:p>
                  </a:txBody>
                  <a:tcPr/>
                </a:tc>
                <a:tc>
                  <a:txBody>
                    <a:bodyPr/>
                    <a:lstStyle/>
                    <a:p>
                      <a:r>
                        <a:rPr lang="en-GB"/>
                        <a:t>6th May</a:t>
                      </a:r>
                      <a:endParaRPr lang="en-GB" dirty="0"/>
                    </a:p>
                  </a:txBody>
                  <a:tcPr/>
                </a:tc>
                <a:extLst>
                  <a:ext uri="{0D108BD9-81ED-4DB2-BD59-A6C34878D82A}">
                    <a16:rowId xmlns:a16="http://schemas.microsoft.com/office/drawing/2014/main" val="527163605"/>
                  </a:ext>
                </a:extLst>
              </a:tr>
              <a:tr h="490257">
                <a:tc>
                  <a:txBody>
                    <a:bodyPr/>
                    <a:lstStyle/>
                    <a:p>
                      <a:pPr lvl="0">
                        <a:buNone/>
                      </a:pPr>
                      <a:r>
                        <a:rPr lang="en-GB" dirty="0" err="1"/>
                        <a:t>Bulmershe</a:t>
                      </a:r>
                      <a:r>
                        <a:rPr lang="en-GB" dirty="0"/>
                        <a:t> Leisure Centre</a:t>
                      </a:r>
                    </a:p>
                  </a:txBody>
                  <a:tcPr/>
                </a:tc>
                <a:tc>
                  <a:txBody>
                    <a:bodyPr/>
                    <a:lstStyle/>
                    <a:p>
                      <a:pPr lvl="0">
                        <a:buNone/>
                      </a:pPr>
                      <a:r>
                        <a:rPr lang="en-GB"/>
                        <a:t>Minibus</a:t>
                      </a:r>
                      <a:endParaRPr lang="en-GB" dirty="0"/>
                    </a:p>
                  </a:txBody>
                  <a:tcPr/>
                </a:tc>
                <a:tc>
                  <a:txBody>
                    <a:bodyPr/>
                    <a:lstStyle/>
                    <a:p>
                      <a:pPr lvl="0">
                        <a:buNone/>
                      </a:pPr>
                      <a:r>
                        <a:rPr lang="en-GB"/>
                        <a:t>13th May</a:t>
                      </a:r>
                      <a:endParaRPr lang="en-GB" dirty="0"/>
                    </a:p>
                  </a:txBody>
                  <a:tcPr/>
                </a:tc>
                <a:extLst>
                  <a:ext uri="{0D108BD9-81ED-4DB2-BD59-A6C34878D82A}">
                    <a16:rowId xmlns:a16="http://schemas.microsoft.com/office/drawing/2014/main" val="3119605781"/>
                  </a:ext>
                </a:extLst>
              </a:tr>
            </a:tbl>
          </a:graphicData>
        </a:graphic>
      </p:graphicFrame>
    </p:spTree>
    <p:extLst>
      <p:ext uri="{BB962C8B-B14F-4D97-AF65-F5344CB8AC3E}">
        <p14:creationId xmlns:p14="http://schemas.microsoft.com/office/powerpoint/2010/main" val="15303479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124</Words>
  <Application>Microsoft Office PowerPoint</Application>
  <PresentationFormat>Widescreen</PresentationFormat>
  <Paragraphs>32</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Aptos</vt:lpstr>
      <vt:lpstr>Aptos Display</vt:lpstr>
      <vt:lpstr>Arial</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 Thompson</dc:creator>
  <cp:lastModifiedBy>L Thompson</cp:lastModifiedBy>
  <cp:revision>5</cp:revision>
  <dcterms:created xsi:type="dcterms:W3CDTF">2013-07-15T20:26:40Z</dcterms:created>
  <dcterms:modified xsi:type="dcterms:W3CDTF">2026-04-15T14:00:22Z</dcterms:modified>
</cp:coreProperties>
</file>